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5" r:id="rId1"/>
  </p:sldMasterIdLst>
  <p:notesMasterIdLst>
    <p:notesMasterId r:id="rId20"/>
  </p:notesMasterIdLst>
  <p:handoutMasterIdLst>
    <p:handoutMasterId r:id="rId21"/>
  </p:handoutMasterIdLst>
  <p:sldIdLst>
    <p:sldId id="256" r:id="rId2"/>
    <p:sldId id="281" r:id="rId3"/>
    <p:sldId id="276" r:id="rId4"/>
    <p:sldId id="279" r:id="rId5"/>
    <p:sldId id="274" r:id="rId6"/>
    <p:sldId id="261" r:id="rId7"/>
    <p:sldId id="272" r:id="rId8"/>
    <p:sldId id="275" r:id="rId9"/>
    <p:sldId id="284" r:id="rId10"/>
    <p:sldId id="283" r:id="rId11"/>
    <p:sldId id="262" r:id="rId12"/>
    <p:sldId id="273" r:id="rId13"/>
    <p:sldId id="263" r:id="rId14"/>
    <p:sldId id="264" r:id="rId15"/>
    <p:sldId id="266" r:id="rId16"/>
    <p:sldId id="268" r:id="rId17"/>
    <p:sldId id="280" r:id="rId18"/>
    <p:sldId id="282" r:id="rId19"/>
  </p:sldIdLst>
  <p:sldSz cx="9144000" cy="6858000" type="screen4x3"/>
  <p:notesSz cx="6735763" cy="9866313"/>
  <p:defaultTextStyle>
    <a:defPPr>
      <a:defRPr lang="bs-Latn-BA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5551" autoAdjust="0"/>
    <p:restoredTop sz="94676" autoAdjust="0"/>
  </p:normalViewPr>
  <p:slideViewPr>
    <p:cSldViewPr>
      <p:cViewPr>
        <p:scale>
          <a:sx n="70" d="100"/>
          <a:sy n="70" d="100"/>
        </p:scale>
        <p:origin x="-1152" y="-21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379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3713"/>
          </a:xfrm>
          <a:prstGeom prst="rect">
            <a:avLst/>
          </a:prstGeom>
        </p:spPr>
        <p:txBody>
          <a:bodyPr vert="horz" lIns="90763" tIns="45382" rIns="90763" bIns="45382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14763" y="0"/>
            <a:ext cx="2919412" cy="493713"/>
          </a:xfrm>
          <a:prstGeom prst="rect">
            <a:avLst/>
          </a:prstGeom>
        </p:spPr>
        <p:txBody>
          <a:bodyPr vert="horz" lIns="90763" tIns="45382" rIns="90763" bIns="45382" rtlCol="0"/>
          <a:lstStyle>
            <a:lvl1pPr algn="r">
              <a:defRPr sz="1200"/>
            </a:lvl1pPr>
          </a:lstStyle>
          <a:p>
            <a:pPr>
              <a:defRPr/>
            </a:pPr>
            <a:fld id="{B47A1358-24B3-452D-AA0A-A48778038497}" type="datetimeFigureOut">
              <a:rPr lang="en-US"/>
              <a:pPr>
                <a:defRPr/>
              </a:pPr>
              <a:t>11/5/2013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371013"/>
            <a:ext cx="2919413" cy="493712"/>
          </a:xfrm>
          <a:prstGeom prst="rect">
            <a:avLst/>
          </a:prstGeom>
        </p:spPr>
        <p:txBody>
          <a:bodyPr vert="horz" lIns="90763" tIns="45382" rIns="90763" bIns="45382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14763" y="9371013"/>
            <a:ext cx="2919412" cy="493712"/>
          </a:xfrm>
          <a:prstGeom prst="rect">
            <a:avLst/>
          </a:prstGeom>
        </p:spPr>
        <p:txBody>
          <a:bodyPr vert="horz" lIns="90763" tIns="45382" rIns="90763" bIns="45382" rtlCol="0" anchor="b"/>
          <a:lstStyle>
            <a:lvl1pPr algn="r">
              <a:defRPr sz="1200"/>
            </a:lvl1pPr>
          </a:lstStyle>
          <a:p>
            <a:pPr>
              <a:defRPr/>
            </a:pPr>
            <a:fld id="{54D65EA5-40ED-4DF6-BD5C-DD089E905B8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3713"/>
          </a:xfrm>
          <a:prstGeom prst="rect">
            <a:avLst/>
          </a:prstGeom>
        </p:spPr>
        <p:txBody>
          <a:bodyPr vert="horz" lIns="90763" tIns="45382" rIns="90763" bIns="45382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3713"/>
          </a:xfrm>
          <a:prstGeom prst="rect">
            <a:avLst/>
          </a:prstGeom>
        </p:spPr>
        <p:txBody>
          <a:bodyPr vert="horz" lIns="90763" tIns="45382" rIns="90763" bIns="45382" rtlCol="0"/>
          <a:lstStyle>
            <a:lvl1pPr algn="r">
              <a:defRPr sz="1200"/>
            </a:lvl1pPr>
          </a:lstStyle>
          <a:p>
            <a:pPr>
              <a:defRPr/>
            </a:pPr>
            <a:fld id="{E4A9E3B8-D667-4F2F-B89E-F5F15BF8BD69}" type="datetimeFigureOut">
              <a:rPr lang="en-US"/>
              <a:pPr>
                <a:defRPr/>
              </a:pPr>
              <a:t>11/5/2013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01700" y="739775"/>
            <a:ext cx="493236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763" tIns="45382" rIns="90763" bIns="45382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3100" y="4686300"/>
            <a:ext cx="5389563" cy="4440238"/>
          </a:xfrm>
          <a:prstGeom prst="rect">
            <a:avLst/>
          </a:prstGeom>
        </p:spPr>
        <p:txBody>
          <a:bodyPr vert="horz" lIns="90763" tIns="45382" rIns="90763" bIns="45382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9413" cy="493712"/>
          </a:xfrm>
          <a:prstGeom prst="rect">
            <a:avLst/>
          </a:prstGeom>
        </p:spPr>
        <p:txBody>
          <a:bodyPr vert="horz" lIns="90763" tIns="45382" rIns="90763" bIns="45382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14763" y="9371013"/>
            <a:ext cx="2919412" cy="493712"/>
          </a:xfrm>
          <a:prstGeom prst="rect">
            <a:avLst/>
          </a:prstGeom>
        </p:spPr>
        <p:txBody>
          <a:bodyPr vert="horz" lIns="90763" tIns="45382" rIns="90763" bIns="45382" rtlCol="0" anchor="b"/>
          <a:lstStyle>
            <a:lvl1pPr algn="r">
              <a:defRPr sz="1200"/>
            </a:lvl1pPr>
          </a:lstStyle>
          <a:p>
            <a:pPr>
              <a:defRPr/>
            </a:pPr>
            <a:fld id="{CFD3C3A4-4526-4EFD-A872-DC592D8E38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s-Latn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s-Latn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D13929-38E3-4CB7-8DD5-4ADD8037F8BE}" type="slidenum">
              <a:rPr lang="bs-Latn-BA"/>
              <a:pPr>
                <a:defRPr/>
              </a:pPr>
              <a:t>‹#›</a:t>
            </a:fld>
            <a:endParaRPr lang="bs-Latn-B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s-Latn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s-Latn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F3CEED-4799-4DED-B90A-F2D216834FB8}" type="slidenum">
              <a:rPr lang="bs-Latn-BA"/>
              <a:pPr>
                <a:defRPr/>
              </a:pPr>
              <a:t>‹#›</a:t>
            </a:fld>
            <a:endParaRPr lang="bs-Latn-B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s-Latn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s-Latn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8144C9-D63F-4ED8-B8EA-093FC4E76F56}" type="slidenum">
              <a:rPr lang="bs-Latn-BA"/>
              <a:pPr>
                <a:defRPr/>
              </a:pPr>
              <a:t>‹#›</a:t>
            </a:fld>
            <a:endParaRPr lang="bs-Latn-B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s-Latn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s-Latn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F1E5F0-D1C3-4F80-83C0-CAC511831D70}" type="slidenum">
              <a:rPr lang="bs-Latn-BA"/>
              <a:pPr>
                <a:defRPr/>
              </a:pPr>
              <a:t>‹#›</a:t>
            </a:fld>
            <a:endParaRPr lang="bs-Latn-B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s-Latn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s-Latn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93FBE3-3ADD-4147-AF8E-1B2EE9175889}" type="slidenum">
              <a:rPr lang="bs-Latn-BA"/>
              <a:pPr>
                <a:defRPr/>
              </a:pPr>
              <a:t>‹#›</a:t>
            </a:fld>
            <a:endParaRPr lang="bs-Latn-B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s-Latn-BA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s-Latn-BA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A62188-1622-4F6A-B5D6-BAD345107636}" type="slidenum">
              <a:rPr lang="bs-Latn-BA"/>
              <a:pPr>
                <a:defRPr/>
              </a:pPr>
              <a:t>‹#›</a:t>
            </a:fld>
            <a:endParaRPr lang="bs-Latn-B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s-Latn-BA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s-Latn-BA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9B58F6-BB7B-4BDB-B3E3-63E25354094D}" type="slidenum">
              <a:rPr lang="bs-Latn-BA"/>
              <a:pPr>
                <a:defRPr/>
              </a:pPr>
              <a:t>‹#›</a:t>
            </a:fld>
            <a:endParaRPr lang="bs-Latn-B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s-Latn-BA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s-Latn-BA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A59E04-AC12-4D02-AB64-65DCA085B200}" type="slidenum">
              <a:rPr lang="bs-Latn-BA"/>
              <a:pPr>
                <a:defRPr/>
              </a:pPr>
              <a:t>‹#›</a:t>
            </a:fld>
            <a:endParaRPr lang="bs-Latn-B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s-Latn-BA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s-Latn-BA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B7DB11-95A2-4995-89FF-53CAFA6D84F4}" type="slidenum">
              <a:rPr lang="bs-Latn-BA"/>
              <a:pPr>
                <a:defRPr/>
              </a:pPr>
              <a:t>‹#›</a:t>
            </a:fld>
            <a:endParaRPr lang="bs-Latn-B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s-Latn-BA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s-Latn-BA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285EB0-9C7E-48E2-8BDB-E9917594F68E}" type="slidenum">
              <a:rPr lang="bs-Latn-BA"/>
              <a:pPr>
                <a:defRPr/>
              </a:pPr>
              <a:t>‹#›</a:t>
            </a:fld>
            <a:endParaRPr lang="bs-Latn-B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s-Latn-BA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s-Latn-BA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AEF458-A5E4-477F-B760-FAC40E45FC7D}" type="slidenum">
              <a:rPr lang="bs-Latn-BA"/>
              <a:pPr>
                <a:defRPr/>
              </a:pPr>
              <a:t>‹#›</a:t>
            </a:fld>
            <a:endParaRPr lang="bs-Latn-B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alphaModFix amt="54000"/>
            <a:lum/>
          </a:blip>
          <a:srcRect/>
          <a:stretch>
            <a:fillRect l="-4000" r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bs-Latn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bs-Latn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B6AE18C7-C188-4F6A-A93E-5F782637A97C}" type="slidenum">
              <a:rPr lang="bs-Latn-BA"/>
              <a:pPr>
                <a:defRPr/>
              </a:pPr>
              <a:t>‹#›</a:t>
            </a:fld>
            <a:endParaRPr lang="bs-Latn-B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5" r:id="rId2"/>
    <p:sldLayoutId id="2147483684" r:id="rId3"/>
    <p:sldLayoutId id="2147483683" r:id="rId4"/>
    <p:sldLayoutId id="2147483682" r:id="rId5"/>
    <p:sldLayoutId id="2147483681" r:id="rId6"/>
    <p:sldLayoutId id="2147483680" r:id="rId7"/>
    <p:sldLayoutId id="2147483679" r:id="rId8"/>
    <p:sldLayoutId id="2147483678" r:id="rId9"/>
    <p:sldLayoutId id="2147483677" r:id="rId10"/>
    <p:sldLayoutId id="2147483676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258888" y="115888"/>
            <a:ext cx="7086600" cy="1431925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Bosnia and Herzegovina</a:t>
            </a:r>
            <a:b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Conflict Analysis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31913" y="2636838"/>
            <a:ext cx="6400800" cy="17526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Steering Board Ambassadors/Board of Principles/ meeting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Sarajevo, </a:t>
            </a:r>
            <a:r>
              <a:rPr lang="hr-HR" sz="2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8 October </a:t>
            </a:r>
            <a:r>
              <a:rPr lang="en-US" sz="2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2013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sz="2800" dirty="0" smtClean="0">
              <a:solidFill>
                <a:schemeClr val="tx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7109E5E-4F84-448E-95BB-86D64AF87FDD}" type="slidenum">
              <a:rPr lang="bs-Latn-BA"/>
              <a:pPr>
                <a:defRPr/>
              </a:pPr>
              <a:t>1</a:t>
            </a:fld>
            <a:endParaRPr lang="bs-Latn-B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hr-HR" smtClean="0"/>
              <a:t>6</a:t>
            </a:r>
            <a:r>
              <a:rPr lang="en-US" smtClean="0"/>
              <a:t>.	</a:t>
            </a:r>
            <a:r>
              <a:rPr lang="en-US" sz="3600" b="1" smtClean="0"/>
              <a:t>Agents of change</a:t>
            </a:r>
            <a:endParaRPr lang="bs-Latn-BA" sz="3600" b="1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hr-HR" sz="26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63.0%</a:t>
            </a:r>
            <a:r>
              <a:rPr lang="hr-HR" sz="2600" b="1" dirty="0" smtClean="0"/>
              <a:t> </a:t>
            </a:r>
            <a:r>
              <a:rPr lang="en-US" sz="2600" b="1" dirty="0" smtClean="0"/>
              <a:t>youth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2600" b="1" dirty="0" smtClean="0"/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bs-Latn-BA" sz="26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50.5% </a:t>
            </a:r>
            <a:r>
              <a:rPr lang="en-US" sz="2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</a:t>
            </a:r>
            <a:r>
              <a:rPr lang="bs-Latn-BA" sz="2600" b="1" dirty="0" smtClean="0"/>
              <a:t>itizens</a:t>
            </a:r>
            <a:endParaRPr lang="en-US" sz="2600" b="1" dirty="0" smtClean="0"/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2600" b="1" dirty="0" smtClean="0"/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hr-HR" sz="26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26.1 %  </a:t>
            </a:r>
            <a:r>
              <a:rPr lang="en-US" sz="2600" b="1" dirty="0" smtClean="0"/>
              <a:t>intellectuals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2600" b="1" dirty="0" smtClean="0"/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hr-HR" sz="26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24.2%</a:t>
            </a:r>
            <a:r>
              <a:rPr lang="hr-HR" sz="2600" b="1" dirty="0" smtClean="0"/>
              <a:t> </a:t>
            </a:r>
            <a:r>
              <a:rPr lang="en-US" sz="2600" b="1" dirty="0" smtClean="0"/>
              <a:t>international community</a:t>
            </a:r>
            <a:endParaRPr lang="hr-HR" sz="2600" b="1" dirty="0" smtClean="0"/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hr-HR" sz="2600" b="1" u="sng" dirty="0"/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hr-HR" sz="26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53.0% </a:t>
            </a:r>
            <a:r>
              <a:rPr lang="hr-HR" sz="2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support </a:t>
            </a:r>
            <a:r>
              <a:rPr lang="hr-HR" sz="2600" b="1" dirty="0" smtClean="0"/>
              <a:t>active international engagement.</a:t>
            </a:r>
            <a:endParaRPr lang="bs-Latn-BA" sz="2600" b="1" dirty="0" smtClean="0"/>
          </a:p>
          <a:p>
            <a:pPr>
              <a:defRPr/>
            </a:pPr>
            <a:endParaRPr lang="bs-Latn-B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05BF0B1-2D11-4C73-93A6-EFA4B02D9355}" type="slidenum">
              <a:rPr lang="bs-Latn-BA" smtClean="0"/>
              <a:pPr>
                <a:defRPr/>
              </a:pPr>
              <a:t>10</a:t>
            </a:fld>
            <a:endParaRPr lang="bs-Latn-B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hr-HR" smtClean="0"/>
              <a:t>7</a:t>
            </a:r>
            <a:r>
              <a:rPr lang="bs-Latn-BA" smtClean="0"/>
              <a:t>. </a:t>
            </a:r>
            <a:r>
              <a:rPr lang="en-US" smtClean="0"/>
              <a:t>	</a:t>
            </a:r>
            <a:r>
              <a:rPr lang="bs-Latn-BA" smtClean="0"/>
              <a:t>Citizen participation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idx="1"/>
          </p:nvPr>
        </p:nvSpPr>
        <p:spPr>
          <a:xfrm>
            <a:off x="611188" y="1484313"/>
            <a:ext cx="8245475" cy="4897437"/>
          </a:xfrm>
        </p:spPr>
        <p:txBody>
          <a:bodyPr rtlCol="0">
            <a:normAutofit lnSpcReduction="10000"/>
          </a:bodyPr>
          <a:lstStyle/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bs-Latn-BA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Disinterest in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actively </a:t>
            </a:r>
            <a:r>
              <a:rPr lang="bs-Latn-BA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participating in changing the society</a:t>
            </a:r>
            <a:r>
              <a:rPr lang="hr-HR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endParaRPr lang="hr-HR" sz="2400" u="sng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261938" indent="-261938" algn="just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hr-HR" sz="24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53.85 %</a:t>
            </a:r>
            <a:r>
              <a:rPr lang="hr-HR" sz="2400" dirty="0" smtClean="0"/>
              <a:t>  </a:t>
            </a:r>
            <a:r>
              <a:rPr lang="en-US" sz="2400" b="1" dirty="0" smtClean="0"/>
              <a:t>willing to vote in the elections</a:t>
            </a:r>
            <a:r>
              <a:rPr lang="bs-Latn-BA" sz="2400" b="1" dirty="0" smtClean="0"/>
              <a:t>; </a:t>
            </a:r>
          </a:p>
          <a:p>
            <a:pPr marL="261938" indent="-261938" algn="just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2400" b="1" dirty="0" smtClean="0"/>
          </a:p>
          <a:p>
            <a:pPr marL="261938" indent="-261938" algn="just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hr-HR" sz="24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34.5 % </a:t>
            </a:r>
            <a:r>
              <a:rPr lang="hr-HR" sz="2400" dirty="0" smtClean="0"/>
              <a:t> </a:t>
            </a:r>
            <a:r>
              <a:rPr lang="en-US" sz="2400" b="1" dirty="0" smtClean="0"/>
              <a:t>willing to leave the country</a:t>
            </a:r>
            <a:r>
              <a:rPr lang="hr-HR" sz="2400" b="1" dirty="0" smtClean="0"/>
              <a:t>;</a:t>
            </a:r>
          </a:p>
          <a:p>
            <a:pPr marL="0" indent="0" algn="just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en-US" sz="2400" dirty="0" smtClean="0"/>
              <a:t> </a:t>
            </a:r>
            <a:endParaRPr lang="hr-HR" sz="2400" dirty="0" smtClean="0"/>
          </a:p>
          <a:p>
            <a:pPr marL="261938" indent="-261938" algn="just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hr-HR" sz="24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31.1 %</a:t>
            </a:r>
            <a:r>
              <a:rPr lang="hr-HR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b="1" dirty="0" smtClean="0"/>
              <a:t>would demonstrate;</a:t>
            </a:r>
            <a:endParaRPr lang="hr-HR" sz="2400" b="1" dirty="0" smtClean="0"/>
          </a:p>
          <a:p>
            <a:pPr marL="261938" indent="-261938" algn="just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2400" dirty="0" smtClean="0"/>
          </a:p>
          <a:p>
            <a:pPr marL="261938" indent="-261938" algn="just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hr-HR" sz="24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16.7%</a:t>
            </a:r>
            <a:r>
              <a:rPr lang="hr-HR" sz="2400" b="1" dirty="0" smtClean="0"/>
              <a:t> </a:t>
            </a:r>
            <a:r>
              <a:rPr lang="en-US" sz="2400" b="1" dirty="0" smtClean="0"/>
              <a:t>willing to join a</a:t>
            </a:r>
            <a:r>
              <a:rPr lang="hr-HR" sz="2400" b="1" dirty="0" smtClean="0"/>
              <a:t> </a:t>
            </a:r>
            <a:r>
              <a:rPr lang="en-US" sz="2400" b="1" dirty="0" smtClean="0"/>
              <a:t>citizens’ action </a:t>
            </a:r>
            <a:r>
              <a:rPr lang="en-US" sz="2400" b="1" dirty="0" err="1" smtClean="0"/>
              <a:t>gro</a:t>
            </a:r>
            <a:r>
              <a:rPr lang="hr-HR" sz="2400" b="1" dirty="0" smtClean="0"/>
              <a:t>up</a:t>
            </a:r>
            <a:r>
              <a:rPr lang="en-US" sz="2400" b="1" dirty="0" smtClean="0"/>
              <a:t>;</a:t>
            </a:r>
            <a:r>
              <a:rPr lang="hr-HR" sz="2400" b="1" dirty="0" smtClean="0"/>
              <a:t> </a:t>
            </a:r>
          </a:p>
          <a:p>
            <a:pPr marL="261938" indent="-261938" algn="just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hr-HR" sz="2400" dirty="0" smtClean="0"/>
          </a:p>
          <a:p>
            <a:pPr marL="261938" indent="-261938" algn="just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hr-HR" sz="24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14.5% </a:t>
            </a:r>
            <a:r>
              <a:rPr lang="hr-HR" sz="2400" b="1" dirty="0" smtClean="0"/>
              <a:t>a political party;</a:t>
            </a:r>
          </a:p>
          <a:p>
            <a:pPr marL="261938" indent="-261938" algn="just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2400" dirty="0" smtClean="0"/>
          </a:p>
          <a:p>
            <a:pPr marL="261938" indent="-261938" algn="just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hr-HR" sz="24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6.6</a:t>
            </a:r>
            <a:r>
              <a:rPr lang="hr-HR" sz="24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%</a:t>
            </a:r>
            <a:r>
              <a:rPr lang="hr-HR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r>
              <a:rPr lang="en-US" sz="2400" b="1" dirty="0" smtClean="0"/>
              <a:t>ready to use force or violence if necessary.</a:t>
            </a:r>
          </a:p>
          <a:p>
            <a:pPr marL="261938" indent="-261938" algn="just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2400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511798-C534-4F5F-83D1-1A95FF8B84EE}" type="slidenum">
              <a:rPr lang="bs-Latn-BA"/>
              <a:pPr>
                <a:defRPr/>
              </a:pPr>
              <a:t>11</a:t>
            </a:fld>
            <a:endParaRPr lang="bs-Latn-B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3"/>
          <p:cNvSpPr>
            <a:spLocks noGrp="1" noChangeArrowheads="1"/>
          </p:cNvSpPr>
          <p:nvPr>
            <p:ph idx="1"/>
          </p:nvPr>
        </p:nvSpPr>
        <p:spPr>
          <a:xfrm>
            <a:off x="539750" y="404813"/>
            <a:ext cx="8070850" cy="5691187"/>
          </a:xfrm>
        </p:spPr>
        <p:txBody>
          <a:bodyPr/>
          <a:lstStyle/>
          <a:p>
            <a:pPr marL="0" indent="0" eaLnBrk="1" hangingPunct="1">
              <a:buFont typeface="Wingdings" pitchFamily="2" charset="2"/>
              <a:buNone/>
              <a:defRPr/>
            </a:pPr>
            <a:r>
              <a:rPr lang="hr-HR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8</a:t>
            </a:r>
            <a:r>
              <a:rPr lang="hr-H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Varying views with regard to B&amp;</a:t>
            </a:r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H`s EU</a:t>
            </a:r>
            <a:r>
              <a:rPr lang="hr-H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perspective</a:t>
            </a:r>
            <a:endParaRPr lang="en-US" sz="2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9D497A4-6038-47DA-BFB9-4D16A940577D}" type="slidenum">
              <a:rPr lang="bs-Latn-BA" smtClean="0"/>
              <a:pPr>
                <a:defRPr/>
              </a:pPr>
              <a:t>12</a:t>
            </a:fld>
            <a:endParaRPr lang="bs-Latn-BA"/>
          </a:p>
        </p:txBody>
      </p:sp>
      <p:sp>
        <p:nvSpPr>
          <p:cNvPr id="26627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pic>
        <p:nvPicPr>
          <p:cNvPr id="26628" name="Object 6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9388" y="1628775"/>
            <a:ext cx="8569325" cy="4608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26" name="Rectangle 1006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hr-HR" b="1" dirty="0"/>
              <a:t>9</a:t>
            </a:r>
            <a:r>
              <a:rPr lang="bs-Latn-BA" b="1" dirty="0" smtClean="0"/>
              <a:t>. </a:t>
            </a:r>
            <a:r>
              <a:rPr lang="bs-Latn-BA" sz="4000" b="1" dirty="0" smtClean="0"/>
              <a:t>Views of the past and reconcilliation</a:t>
            </a:r>
            <a:endParaRPr lang="bs-Latn-BA" b="1" dirty="0" smtClean="0"/>
          </a:p>
        </p:txBody>
      </p:sp>
      <p:sp>
        <p:nvSpPr>
          <p:cNvPr id="30723" name="Rectangle 3"/>
          <p:cNvSpPr>
            <a:spLocks noGrp="1" noChangeArrowheads="1"/>
          </p:cNvSpPr>
          <p:nvPr>
            <p:ph idx="1"/>
          </p:nvPr>
        </p:nvSpPr>
        <p:spPr>
          <a:xfrm>
            <a:off x="395288" y="1341438"/>
            <a:ext cx="8497887" cy="4319587"/>
          </a:xfrm>
        </p:spPr>
        <p:txBody>
          <a:bodyPr rtlCol="0">
            <a:normAutofit/>
          </a:bodyPr>
          <a:lstStyle/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bs-Latn-BA" sz="2400" b="1" dirty="0" smtClean="0"/>
              <a:t>Ethnic groups have starkly different views of the past conflict:</a:t>
            </a:r>
            <a:endParaRPr lang="hr-HR" sz="2400" b="1" dirty="0" smtClean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sz="2400" b="1" dirty="0" smtClean="0"/>
          </a:p>
          <a:p>
            <a:pPr marL="265113" indent="-265113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bs-Latn-BA" sz="2400" b="1" u="sng" dirty="0" smtClean="0"/>
              <a:t>39.7% </a:t>
            </a:r>
            <a:r>
              <a:rPr lang="bs-Latn-BA" sz="2400" b="1" dirty="0" smtClean="0"/>
              <a:t>of the respondents believe that there has been reconciliation in BiH; </a:t>
            </a:r>
          </a:p>
          <a:p>
            <a:pPr marL="265113" indent="-265113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bs-Latn-BA" sz="2400" b="1" dirty="0" smtClean="0"/>
          </a:p>
          <a:p>
            <a:pPr marL="265113" indent="-265113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bs-Latn-BA" sz="2400" b="1" u="sng" dirty="0" smtClean="0"/>
              <a:t>13 % </a:t>
            </a:r>
            <a:r>
              <a:rPr lang="bs-Latn-BA" sz="2400" b="1" dirty="0" smtClean="0"/>
              <a:t>believe that reconcilliation is possible;</a:t>
            </a:r>
          </a:p>
          <a:p>
            <a:pPr marL="265113" indent="-265113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bs-Latn-BA" sz="2400" b="1" u="sng" dirty="0" smtClean="0"/>
          </a:p>
          <a:p>
            <a:pPr marL="265113" indent="-265113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bs-Latn-BA" sz="2400" b="1" u="sng" dirty="0" smtClean="0"/>
              <a:t>73% </a:t>
            </a:r>
            <a:r>
              <a:rPr lang="bs-Latn-BA" sz="2400" b="1" dirty="0" smtClean="0"/>
              <a:t>would prefer to live in communities dominated by their own ethic group.  </a:t>
            </a:r>
          </a:p>
          <a:p>
            <a:pPr marL="265113" indent="-265113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bs-Latn-BA" sz="2400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715A0C9-858D-4120-B1F7-ED95DC722068}" type="slidenum">
              <a:rPr lang="bs-Latn-BA"/>
              <a:pPr>
                <a:defRPr/>
              </a:pPr>
              <a:t>13</a:t>
            </a:fld>
            <a:endParaRPr lang="bs-Latn-B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5"/>
          <p:cNvSpPr>
            <a:spLocks noGrp="1" noChangeArrowheads="1"/>
          </p:cNvSpPr>
          <p:nvPr>
            <p:ph type="title"/>
          </p:nvPr>
        </p:nvSpPr>
        <p:spPr>
          <a:xfrm>
            <a:off x="457200" y="188913"/>
            <a:ext cx="8229600" cy="1228725"/>
          </a:xfrm>
        </p:spPr>
        <p:txBody>
          <a:bodyPr/>
          <a:lstStyle/>
          <a:p>
            <a:pPr algn="l" eaLnBrk="1" hangingPunct="1"/>
            <a:r>
              <a:rPr lang="hr-HR" b="1" smtClean="0"/>
              <a:t>10</a:t>
            </a:r>
            <a:r>
              <a:rPr lang="bs-Latn-BA" b="1" smtClean="0"/>
              <a:t>. Vision of B&amp;H</a:t>
            </a:r>
          </a:p>
        </p:txBody>
      </p:sp>
      <p:sp>
        <p:nvSpPr>
          <p:cNvPr id="28674" name="Rectangle 3"/>
          <p:cNvSpPr>
            <a:spLocks noGrp="1" noChangeArrowheads="1"/>
          </p:cNvSpPr>
          <p:nvPr>
            <p:ph idx="1"/>
          </p:nvPr>
        </p:nvSpPr>
        <p:spPr>
          <a:xfrm>
            <a:off x="755650" y="1557338"/>
            <a:ext cx="7831138" cy="4751387"/>
          </a:xfrm>
        </p:spPr>
        <p:txBody>
          <a:bodyPr/>
          <a:lstStyle/>
          <a:p>
            <a:pPr marL="261938" indent="-261938" eaLnBrk="1" hangingPunct="1"/>
            <a:r>
              <a:rPr lang="en-US" sz="2400" b="1" u="sng" smtClean="0"/>
              <a:t>71.9%</a:t>
            </a:r>
            <a:r>
              <a:rPr lang="en-US" sz="2400" b="1" smtClean="0"/>
              <a:t> </a:t>
            </a:r>
            <a:r>
              <a:rPr lang="hr-HR" sz="2400" b="1" smtClean="0"/>
              <a:t>of </a:t>
            </a:r>
            <a:r>
              <a:rPr lang="en-US" sz="2400" b="1" smtClean="0"/>
              <a:t>Serbs and </a:t>
            </a:r>
            <a:r>
              <a:rPr lang="en-US" sz="2400" b="1" u="sng" smtClean="0"/>
              <a:t>53.6% </a:t>
            </a:r>
            <a:r>
              <a:rPr lang="en-US" sz="2400" b="1" smtClean="0"/>
              <a:t>Croats </a:t>
            </a:r>
            <a:r>
              <a:rPr lang="hr-HR" sz="2400" b="1" smtClean="0"/>
              <a:t>wish </a:t>
            </a:r>
            <a:r>
              <a:rPr lang="en-US" sz="2400" b="1" smtClean="0"/>
              <a:t>to live in independent mono</a:t>
            </a:r>
            <a:r>
              <a:rPr lang="bs-Latn-BA" sz="2400" b="1" smtClean="0"/>
              <a:t>-</a:t>
            </a:r>
            <a:r>
              <a:rPr lang="en-US" sz="2400" b="1" smtClean="0"/>
              <a:t>ethnic entities</a:t>
            </a:r>
            <a:r>
              <a:rPr lang="hr-HR" sz="2400" b="1" smtClean="0"/>
              <a:t>;</a:t>
            </a:r>
          </a:p>
          <a:p>
            <a:pPr marL="261938" indent="-261938" eaLnBrk="1" hangingPunct="1"/>
            <a:endParaRPr lang="hr-HR" sz="2400" b="1" smtClean="0"/>
          </a:p>
          <a:p>
            <a:pPr marL="261938" indent="-261938" eaLnBrk="1" hangingPunct="1"/>
            <a:r>
              <a:rPr lang="en-US" sz="2400" b="1" u="sng" smtClean="0"/>
              <a:t>36.7%</a:t>
            </a:r>
            <a:r>
              <a:rPr lang="hr-HR" sz="2400" b="1" u="sng" smtClean="0"/>
              <a:t> </a:t>
            </a:r>
            <a:r>
              <a:rPr lang="hr-HR" sz="2400" b="1" smtClean="0"/>
              <a:t>of</a:t>
            </a:r>
            <a:r>
              <a:rPr lang="en-US" sz="2400" b="1" smtClean="0"/>
              <a:t> Bosniaks desire to live in B</a:t>
            </a:r>
            <a:r>
              <a:rPr lang="hr-HR" sz="2400" b="1" smtClean="0"/>
              <a:t>&amp;</a:t>
            </a:r>
            <a:r>
              <a:rPr lang="en-US" sz="2400" b="1" smtClean="0"/>
              <a:t>H within its current borders, </a:t>
            </a:r>
            <a:endParaRPr lang="hr-HR" sz="2400" b="1" smtClean="0"/>
          </a:p>
          <a:p>
            <a:pPr marL="261938" indent="-261938" eaLnBrk="1" hangingPunct="1"/>
            <a:endParaRPr lang="hr-HR" sz="2400" b="1" smtClean="0"/>
          </a:p>
          <a:p>
            <a:pPr marL="261938" indent="-261938" eaLnBrk="1" hangingPunct="1"/>
            <a:r>
              <a:rPr lang="en-US" sz="2400" b="1" u="sng" smtClean="0"/>
              <a:t>20.6</a:t>
            </a:r>
            <a:r>
              <a:rPr lang="hr-HR" sz="2400" b="1" u="sng" smtClean="0"/>
              <a:t>% </a:t>
            </a:r>
            <a:r>
              <a:rPr lang="en-US" sz="2400" b="1" smtClean="0"/>
              <a:t>of them </a:t>
            </a:r>
            <a:r>
              <a:rPr lang="bs-Latn-BA" sz="2400" b="1" smtClean="0"/>
              <a:t>wish to live in an independent Bosniak entity;</a:t>
            </a:r>
          </a:p>
          <a:p>
            <a:pPr marL="261938" indent="-261938" eaLnBrk="1" hangingPunct="1"/>
            <a:endParaRPr lang="bs-Latn-BA" sz="2400" b="1" smtClean="0"/>
          </a:p>
          <a:p>
            <a:pPr marL="261938" indent="-261938" eaLnBrk="1" hangingPunct="1"/>
            <a:r>
              <a:rPr lang="bs-Latn-BA" sz="2400" b="1" u="sng" smtClean="0"/>
              <a:t>28.5%</a:t>
            </a:r>
            <a:r>
              <a:rPr lang="bs-Latn-BA" sz="2400" b="1" smtClean="0"/>
              <a:t> of them  accept living inB&amp;H within it‘s current borderds and entities.</a:t>
            </a:r>
            <a:endParaRPr lang="en-US" sz="2400" b="1" smtClean="0"/>
          </a:p>
          <a:p>
            <a:pPr marL="261938" indent="-261938" eaLnBrk="1" hangingPunct="1"/>
            <a:endParaRPr lang="en-US" sz="2200" b="1" smtClean="0"/>
          </a:p>
          <a:p>
            <a:pPr marL="261938" indent="-261938" eaLnBrk="1" hangingPunct="1"/>
            <a:endParaRPr lang="en-US" sz="2400" smtClean="0"/>
          </a:p>
          <a:p>
            <a:pPr marL="261938" indent="-261938" eaLnBrk="1" hangingPunct="1">
              <a:buFont typeface="Wingdings" pitchFamily="2" charset="2"/>
              <a:buNone/>
            </a:pPr>
            <a:endParaRPr lang="en-US" sz="2400" smtClean="0"/>
          </a:p>
          <a:p>
            <a:pPr marL="261938" indent="-261938" eaLnBrk="1" hangingPunct="1">
              <a:buFont typeface="Wingdings" pitchFamily="2" charset="2"/>
              <a:buNone/>
            </a:pPr>
            <a:endParaRPr lang="en-US" sz="2400" smtClean="0"/>
          </a:p>
          <a:p>
            <a:pPr marL="261938" indent="-261938" eaLnBrk="1" hangingPunct="1">
              <a:buFont typeface="Wingdings" pitchFamily="2" charset="2"/>
              <a:buNone/>
            </a:pPr>
            <a:endParaRPr lang="en-US" sz="200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9EF74C-996E-4693-A815-AAB44C5E3043}" type="slidenum">
              <a:rPr lang="bs-Latn-BA"/>
              <a:pPr>
                <a:defRPr/>
              </a:pPr>
              <a:t>14</a:t>
            </a:fld>
            <a:endParaRPr lang="bs-Latn-BA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>
              <a:defRPr/>
            </a:pPr>
            <a:r>
              <a:rPr lang="en-US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r>
              <a:rPr lang="hr-HR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r>
              <a:rPr lang="bs-Latn-BA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r>
              <a:rPr lang="bs-Latn-B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Security: likelyhood of violence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idx="1"/>
          </p:nvPr>
        </p:nvSpPr>
        <p:spPr>
          <a:xfrm>
            <a:off x="468313" y="1412875"/>
            <a:ext cx="8229600" cy="5040313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hr-HR" sz="2400" b="1" u="sng" dirty="0" smtClean="0"/>
              <a:t>2/3 </a:t>
            </a:r>
            <a:r>
              <a:rPr lang="en-US" sz="2400" b="1" dirty="0" smtClean="0"/>
              <a:t>believe that the outbreak of new armed conflict in the Balkan region is not likely in the next 5 years;</a:t>
            </a:r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endParaRPr lang="en-US" sz="2400" b="1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hr-HR" sz="2400" b="1" u="sng" dirty="0" smtClean="0"/>
              <a:t>35.7 % </a:t>
            </a:r>
            <a:r>
              <a:rPr lang="en-US" sz="2400" b="1" dirty="0" smtClean="0"/>
              <a:t>from all ethnic groups think that </a:t>
            </a:r>
            <a:r>
              <a:rPr lang="hr-HR" sz="2400" b="1" dirty="0" smtClean="0"/>
              <a:t>there could be some </a:t>
            </a:r>
            <a:r>
              <a:rPr lang="en-US" sz="2400" b="1" dirty="0" smtClean="0"/>
              <a:t>violence</a:t>
            </a:r>
            <a:r>
              <a:rPr lang="hr-HR" sz="2400" b="1" dirty="0" smtClean="0"/>
              <a:t> (</a:t>
            </a:r>
            <a:r>
              <a:rPr lang="en-US" sz="2400" b="1" dirty="0" smtClean="0"/>
              <a:t>criminal acts, violent protests, separate ethnic incidents</a:t>
            </a:r>
            <a:r>
              <a:rPr lang="hr-HR" sz="2400" b="1" dirty="0" smtClean="0"/>
              <a:t>,</a:t>
            </a:r>
            <a:r>
              <a:rPr lang="en-US" sz="2400" b="1" dirty="0" smtClean="0"/>
              <a:t>broader ethnic conflict</a:t>
            </a:r>
            <a:r>
              <a:rPr lang="hr-HR" sz="2400" b="1" dirty="0" smtClean="0"/>
              <a:t>)</a:t>
            </a:r>
            <a:r>
              <a:rPr lang="en-US" sz="2400" b="1" dirty="0" smtClean="0"/>
              <a:t>;  </a:t>
            </a:r>
            <a:endParaRPr lang="hr-HR" sz="2400" b="1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hr-HR" sz="2400" b="1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hr-HR" sz="2400" b="1" dirty="0" smtClean="0"/>
              <a:t>Likelihood of B&amp;H not splitting peacefully?</a:t>
            </a:r>
            <a:endParaRPr lang="en-US" sz="2400" b="1" dirty="0" smtClean="0"/>
          </a:p>
          <a:p>
            <a:pPr lvl="1" eaLnBrk="1" fontAlgn="auto" hangingPunct="1">
              <a:spcAft>
                <a:spcPts val="0"/>
              </a:spcAft>
              <a:buFont typeface="Courier New" pitchFamily="49" charset="0"/>
              <a:buChar char="o"/>
              <a:defRPr/>
            </a:pPr>
            <a:r>
              <a:rPr lang="en-US" sz="2400" b="1" u="sng" dirty="0" smtClean="0"/>
              <a:t>58.8 % </a:t>
            </a:r>
            <a:r>
              <a:rPr lang="en-US" sz="2400" b="1" u="sng" dirty="0" err="1" smtClean="0"/>
              <a:t>Bosniaks</a:t>
            </a:r>
            <a:endParaRPr lang="hr-HR" sz="2400" b="1" u="sng" dirty="0"/>
          </a:p>
          <a:p>
            <a:pPr lvl="1" eaLnBrk="1" fontAlgn="auto" hangingPunct="1">
              <a:spcAft>
                <a:spcPts val="0"/>
              </a:spcAft>
              <a:buFont typeface="Courier New" pitchFamily="49" charset="0"/>
              <a:buChar char="o"/>
              <a:defRPr/>
            </a:pPr>
            <a:r>
              <a:rPr lang="hr-HR" sz="2400" b="1" u="sng" dirty="0" smtClean="0"/>
              <a:t> </a:t>
            </a:r>
            <a:r>
              <a:rPr lang="en-US" sz="2400" b="1" u="sng" dirty="0" smtClean="0"/>
              <a:t>55% </a:t>
            </a:r>
            <a:r>
              <a:rPr lang="hr-HR" sz="2400" b="1" u="sng" dirty="0" smtClean="0"/>
              <a:t> </a:t>
            </a:r>
            <a:r>
              <a:rPr lang="en-US" sz="2400" b="1" u="sng" dirty="0" smtClean="0"/>
              <a:t>Croats</a:t>
            </a:r>
            <a:endParaRPr lang="hr-HR" sz="2400" b="1" u="sng" dirty="0" smtClean="0"/>
          </a:p>
          <a:p>
            <a:pPr lvl="1" eaLnBrk="1" fontAlgn="auto" hangingPunct="1">
              <a:spcAft>
                <a:spcPts val="0"/>
              </a:spcAft>
              <a:buFont typeface="Courier New" pitchFamily="49" charset="0"/>
              <a:buChar char="o"/>
              <a:defRPr/>
            </a:pPr>
            <a:r>
              <a:rPr lang="en-US" sz="2400" b="1" u="sng" dirty="0" smtClean="0"/>
              <a:t>44.7% </a:t>
            </a:r>
            <a:r>
              <a:rPr lang="hr-HR" sz="2400" b="1" u="sng" dirty="0" smtClean="0"/>
              <a:t> </a:t>
            </a:r>
            <a:r>
              <a:rPr lang="en-US" sz="2400" b="1" u="sng" dirty="0" smtClean="0"/>
              <a:t>Serbs</a:t>
            </a:r>
            <a:endParaRPr lang="en-U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1319BEB-3206-474F-895B-8C15951253B9}" type="slidenum">
              <a:rPr lang="bs-Latn-BA"/>
              <a:pPr>
                <a:defRPr/>
              </a:pPr>
              <a:t>15</a:t>
            </a:fld>
            <a:endParaRPr lang="bs-Latn-B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>
              <a:defRPr/>
            </a:pPr>
            <a:r>
              <a:rPr lang="hr-HR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Security: likelyhood of violence</a:t>
            </a:r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If integrity of BiH was threatened…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idx="1"/>
          </p:nvPr>
        </p:nvSpPr>
        <p:spPr>
          <a:xfrm>
            <a:off x="468313" y="1412875"/>
            <a:ext cx="8229600" cy="4968875"/>
          </a:xfrm>
        </p:spPr>
        <p:txBody>
          <a:bodyPr rtlCol="0">
            <a:normAutofit fontScale="92500" lnSpcReduction="20000"/>
          </a:bodyPr>
          <a:lstStyle/>
          <a:p>
            <a:pPr marL="0" indent="0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en-US" sz="24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Use p</a:t>
            </a:r>
            <a:r>
              <a:rPr lang="hr-HR" sz="24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eaceful means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4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54.4%</a:t>
            </a: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Bosniaks</a:t>
            </a:r>
            <a:endParaRPr lang="hr-HR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4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45%</a:t>
            </a: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Croats</a:t>
            </a:r>
            <a:endParaRPr lang="hr-HR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4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30.6%</a:t>
            </a: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Serbs</a:t>
            </a:r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hr-HR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hr-HR" sz="24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Willing to take up arms</a:t>
            </a:r>
            <a:endParaRPr lang="en-US" sz="2400" b="1" u="sng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4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13.5%</a:t>
            </a: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Bosniaks</a:t>
            </a: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hr-HR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4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12.6% </a:t>
            </a:r>
            <a:r>
              <a:rPr lang="hr-HR" sz="24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Croats and </a:t>
            </a:r>
            <a:endParaRPr lang="hr-HR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4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1.5% </a:t>
            </a: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hr-HR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Serbs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hr-HR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hr-HR" sz="24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Not engage </a:t>
            </a:r>
            <a:r>
              <a:rPr lang="en-US" sz="24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at all</a:t>
            </a:r>
            <a:endParaRPr lang="hr-HR" sz="2400" b="1" u="sng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4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28.4%</a:t>
            </a: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Bosniaks</a:t>
            </a: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endParaRPr lang="hr-HR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4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40.1%</a:t>
            </a: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Croats and</a:t>
            </a:r>
            <a:endParaRPr lang="hr-HR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4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64.9%</a:t>
            </a: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Serbs would not engage in any way</a:t>
            </a:r>
            <a:r>
              <a:rPr lang="hr-HR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en-US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0305194-9CDA-4C75-A898-6C1B274A6C7B}" type="slidenum">
              <a:rPr lang="bs-Latn-BA"/>
              <a:pPr>
                <a:defRPr/>
              </a:pPr>
              <a:t>16</a:t>
            </a:fld>
            <a:endParaRPr lang="bs-Latn-B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>
              <a:defRPr/>
            </a:pPr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r>
              <a:rPr lang="hr-HR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2. Focus groups: main issues</a:t>
            </a:r>
            <a:endParaRPr lang="en-US" sz="3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>
          <a:xfrm>
            <a:off x="468313" y="2060575"/>
            <a:ext cx="8229600" cy="4525963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hr-H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Democratic process: </a:t>
            </a:r>
            <a:r>
              <a:rPr lang="hr-HR" sz="28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high level of e</a:t>
            </a:r>
            <a:r>
              <a:rPr lang="en-US" sz="28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lection fraud</a:t>
            </a:r>
            <a:r>
              <a:rPr lang="hr-HR" sz="28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;</a:t>
            </a:r>
            <a:endParaRPr lang="bs-Latn-BA" sz="2800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eaLnBrk="1" hangingPunct="1">
              <a:lnSpc>
                <a:spcPct val="90000"/>
              </a:lnSpc>
              <a:defRPr/>
            </a:pPr>
            <a:endParaRPr lang="bs-Latn-BA" sz="28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bs-Latn-BA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Corruption as a parallel system, more trusted than administration;</a:t>
            </a:r>
          </a:p>
          <a:p>
            <a:pPr eaLnBrk="1" hangingPunct="1">
              <a:lnSpc>
                <a:spcPct val="90000"/>
              </a:lnSpc>
              <a:defRPr/>
            </a:pPr>
            <a:endParaRPr lang="en-US" sz="2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Heav</a:t>
            </a:r>
            <a:r>
              <a:rPr lang="hr-H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ily dependent</a:t>
            </a:r>
            <a:r>
              <a:rPr lang="bs-Latn-BA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on the international community.</a:t>
            </a:r>
            <a:endParaRPr lang="en-US" sz="2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DC073D9-A906-478A-BDC3-C23C946965EB}" type="slidenum">
              <a:rPr lang="bs-Latn-BA"/>
              <a:pPr>
                <a:defRPr/>
              </a:pPr>
              <a:t>17</a:t>
            </a:fld>
            <a:endParaRPr lang="bs-Latn-B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417638"/>
          </a:xfrm>
        </p:spPr>
        <p:txBody>
          <a:bodyPr/>
          <a:lstStyle/>
          <a:p>
            <a:pPr algn="l">
              <a:defRPr/>
            </a:pPr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r>
              <a:rPr lang="hr-HR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  <a:r>
              <a:rPr lang="hr-HR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Conclusions</a:t>
            </a:r>
            <a:endParaRPr lang="bs-Latn-BA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288" y="1052513"/>
            <a:ext cx="8280400" cy="5329237"/>
          </a:xfrm>
        </p:spPr>
        <p:txBody>
          <a:bodyPr/>
          <a:lstStyle/>
          <a:p>
            <a:pPr>
              <a:defRPr/>
            </a:pP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Lethargy prevents change</a:t>
            </a:r>
          </a:p>
          <a:p>
            <a:pPr>
              <a:defRPr/>
            </a:pPr>
            <a:endParaRPr lang="en-US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defRPr/>
            </a:pP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Citizens passive, unless threatened…</a:t>
            </a:r>
          </a:p>
          <a:p>
            <a:pPr>
              <a:defRPr/>
            </a:pPr>
            <a:endParaRPr lang="en-US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defRPr/>
            </a:pP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But majority feel their ethnic group still being threatened</a:t>
            </a:r>
          </a:p>
          <a:p>
            <a:pPr>
              <a:buFont typeface="Arial" charset="0"/>
              <a:buNone/>
              <a:defRPr/>
            </a:pPr>
            <a:endParaRPr lang="en-US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defRPr/>
            </a:pP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Wrong perception of international engagement</a:t>
            </a:r>
          </a:p>
          <a:p>
            <a:pPr>
              <a:defRPr/>
            </a:pPr>
            <a:endParaRPr lang="en-US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defRPr/>
            </a:pP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Crisis of common identity and all levels of society (that no constitutional reform can fix)</a:t>
            </a:r>
          </a:p>
          <a:p>
            <a:pPr>
              <a:defRPr/>
            </a:pPr>
            <a:endParaRPr lang="en-US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defRPr/>
            </a:pP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Future uncertain and unpredictable  </a:t>
            </a:r>
          </a:p>
          <a:p>
            <a:pPr>
              <a:defRPr/>
            </a:pPr>
            <a:endParaRPr lang="bs-Latn-BA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0B4148D-F64E-44D0-B0DD-008B12C78E34}" type="slidenum">
              <a:rPr lang="bs-Latn-BA" smtClean="0"/>
              <a:pPr>
                <a:defRPr/>
              </a:pPr>
              <a:t>18</a:t>
            </a:fld>
            <a:endParaRPr lang="bs-Latn-B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eaLnBrk="1" hangingPunct="1">
              <a:defRPr/>
            </a:pPr>
            <a:r>
              <a:rPr lang="hr-H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Overview</a:t>
            </a:r>
            <a:endParaRPr lang="en-US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313" y="1268413"/>
            <a:ext cx="8229600" cy="5113337"/>
          </a:xfrm>
        </p:spPr>
        <p:txBody>
          <a:bodyPr rtlCol="0">
            <a:normAutofit fontScale="92500" lnSpcReduction="20000"/>
          </a:bodyPr>
          <a:lstStyle/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hr-HR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hr-HR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1.   </a:t>
            </a:r>
            <a:r>
              <a:rPr lang="hr-HR" sz="24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Methodology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bs-Latn-BA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2.   </a:t>
            </a: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</a:t>
            </a:r>
            <a:r>
              <a:rPr lang="bs-Latn-BA" sz="24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tate of mind</a:t>
            </a:r>
            <a:endParaRPr lang="en-US" sz="2400" b="1" u="sng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3. </a:t>
            </a:r>
            <a:r>
              <a:rPr lang="hr-HR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r>
              <a:rPr lang="en-US" sz="24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Perception of problems</a:t>
            </a:r>
            <a:endParaRPr lang="bs-Latn-BA" sz="2400" b="1" u="sng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457200" indent="-457200" eaLnBrk="1" fontAlgn="auto" hangingPunct="1">
              <a:spcAft>
                <a:spcPts val="0"/>
              </a:spcAft>
              <a:buFont typeface="Arial" pitchFamily="34" charset="0"/>
              <a:buAutoNum type="arabicPeriod" startAt="4"/>
              <a:defRPr/>
            </a:pPr>
            <a:r>
              <a:rPr lang="bs-Latn-BA" sz="24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Institutions and governance</a:t>
            </a:r>
          </a:p>
          <a:p>
            <a:pPr marL="457200" indent="-457200" eaLnBrk="1" fontAlgn="auto" hangingPunct="1">
              <a:spcAft>
                <a:spcPts val="0"/>
              </a:spcAft>
              <a:buFont typeface="Arial" pitchFamily="34" charset="0"/>
              <a:buAutoNum type="arabicPeriod" startAt="4"/>
              <a:defRPr/>
            </a:pPr>
            <a:r>
              <a:rPr lang="hr-HR" sz="24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International Community enagegment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hr-HR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</a:t>
            </a:r>
            <a:r>
              <a:rPr lang="bs-Latn-BA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  </a:t>
            </a:r>
            <a:r>
              <a:rPr lang="en-US" sz="24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Agents of change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hr-HR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7</a:t>
            </a:r>
            <a:r>
              <a:rPr lang="en-US" sz="24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hr-HR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r>
              <a:rPr lang="bs-Latn-BA" sz="24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Citizen participation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hr-HR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8</a:t>
            </a:r>
            <a:r>
              <a:rPr lang="hr-HR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  </a:t>
            </a:r>
            <a:r>
              <a:rPr lang="hr-HR" sz="24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Varying views with regard to B&amp;H perspective (table)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hr-HR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9</a:t>
            </a:r>
            <a:r>
              <a:rPr lang="bs-Latn-BA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  </a:t>
            </a:r>
            <a:r>
              <a:rPr lang="bs-Latn-BA" sz="24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Views of the past and reconcilliation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hr-HR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10</a:t>
            </a:r>
            <a:r>
              <a:rPr lang="bs-Latn-BA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  </a:t>
            </a:r>
            <a:r>
              <a:rPr lang="bs-Latn-BA" sz="24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Vision of B&amp;H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r>
              <a:rPr lang="hr-HR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r>
              <a:rPr lang="bs-Latn-BA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r>
              <a:rPr lang="bs-Latn-BA" sz="24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Security: likelyhood of violence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r>
              <a:rPr lang="hr-HR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lang="bs-Latn-BA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r>
              <a:rPr lang="bs-Latn-BA" sz="24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Focus grups: main issues</a:t>
            </a:r>
            <a:endParaRPr lang="en-US" sz="2400" b="1" u="sng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r>
              <a:rPr lang="hr-HR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  <a:r>
              <a:rPr lang="bs-Latn-BA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r>
              <a:rPr lang="en-US" sz="24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Conclusions</a:t>
            </a:r>
            <a:endParaRPr lang="bs-Latn-BA" sz="2400" b="1" u="sng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bs-Latn-BA" sz="2400" b="1" u="sng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hr-HR" sz="1600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1600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bs-Latn-BA" sz="1600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hr-HR" sz="1600" i="1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bs-Latn-BA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bs-Latn-BA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hr-HR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hr-HR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F157978-EA52-49CF-8D01-5659348EB25F}" type="slidenum">
              <a:rPr lang="bs-Latn-BA"/>
              <a:pPr>
                <a:defRPr/>
              </a:pPr>
              <a:t>2</a:t>
            </a:fld>
            <a:endParaRPr lang="bs-Latn-B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742950" indent="-742950" algn="l" eaLnBrk="1" hangingPunct="1">
              <a:buFont typeface="Calibri" pitchFamily="34" charset="0"/>
              <a:buAutoNum type="arabicPeriod"/>
            </a:pPr>
            <a:r>
              <a:rPr lang="hr-HR" smtClean="0"/>
              <a:t>Methodology</a:t>
            </a:r>
            <a:endParaRPr lang="en-US" smtClean="0"/>
          </a:p>
        </p:txBody>
      </p:sp>
      <p:sp>
        <p:nvSpPr>
          <p:cNvPr id="45058" name="Rectangle 2"/>
          <p:cNvSpPr>
            <a:spLocks noGrp="1" noChangeArrowheads="1"/>
          </p:cNvSpPr>
          <p:nvPr>
            <p:ph idx="1"/>
          </p:nvPr>
        </p:nvSpPr>
        <p:spPr>
          <a:xfrm>
            <a:off x="755650" y="1484313"/>
            <a:ext cx="7831138" cy="4968875"/>
          </a:xfrm>
        </p:spPr>
        <p:txBody>
          <a:bodyPr rtlCol="0">
            <a:normAutofit fontScale="85000" lnSpcReduction="20000"/>
          </a:bodyPr>
          <a:lstStyle/>
          <a:p>
            <a:pPr marL="514350" indent="-514350" eaLnBrk="1" fontAlgn="auto" hangingPunct="1">
              <a:lnSpc>
                <a:spcPct val="80000"/>
              </a:lnSpc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altLang="zh-CN" sz="31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Multidimensional Questionnaire</a:t>
            </a:r>
          </a:p>
          <a:p>
            <a:pPr marL="514350" indent="-514350" eaLnBrk="1" fontAlgn="auto" hangingPunct="1">
              <a:lnSpc>
                <a:spcPct val="80000"/>
              </a:lnSpc>
              <a:spcAft>
                <a:spcPts val="0"/>
              </a:spcAft>
              <a:buFont typeface="+mj-lt"/>
              <a:buAutoNum type="arabicPeriod"/>
              <a:defRPr/>
            </a:pPr>
            <a:endParaRPr lang="en-US" altLang="zh-CN" sz="31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 eaLnBrk="1" fontAlgn="auto" hangingPunct="1">
              <a:lnSpc>
                <a:spcPct val="80000"/>
              </a:lnSpc>
              <a:spcAft>
                <a:spcPts val="0"/>
              </a:spcAft>
              <a:buFont typeface="+mj-lt"/>
              <a:buAutoNum type="arabicPeriod"/>
              <a:defRPr/>
            </a:pPr>
            <a:r>
              <a:rPr lang="bs-Latn-BA" altLang="zh-CN" sz="31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Prism </a:t>
            </a:r>
            <a:r>
              <a:rPr lang="bs-Latn-BA" altLang="zh-CN" sz="31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research Public Opinion Poll, </a:t>
            </a:r>
            <a:r>
              <a:rPr lang="bs-Latn-BA" altLang="zh-CN" sz="31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May 7th to 22nd </a:t>
            </a:r>
            <a:r>
              <a:rPr lang="bs-Latn-BA" altLang="zh-CN" sz="31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2013</a:t>
            </a:r>
            <a:r>
              <a:rPr lang="bs-Latn-BA" altLang="zh-CN" sz="31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;</a:t>
            </a:r>
            <a:endParaRPr lang="en-US" altLang="zh-CN" sz="31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33400" lvl="1" indent="0" eaLnBrk="1" fontAlgn="auto" hangingPunct="1">
              <a:lnSpc>
                <a:spcPct val="80000"/>
              </a:lnSpc>
              <a:spcAft>
                <a:spcPts val="0"/>
              </a:spcAft>
              <a:buFont typeface="Arial" charset="0"/>
              <a:buNone/>
              <a:defRPr/>
            </a:pPr>
            <a:r>
              <a:rPr lang="bs-Latn-BA" altLang="zh-CN" sz="2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Research </a:t>
            </a:r>
            <a:r>
              <a:rPr lang="bs-Latn-BA" altLang="zh-CN" sz="2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sample and size: </a:t>
            </a:r>
            <a:endParaRPr lang="bs-Latn-BA" altLang="zh-CN" sz="2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719138" lvl="1" indent="-185738" eaLnBrk="1" fontAlgn="auto" hangingPunct="1">
              <a:lnSpc>
                <a:spcPct val="80000"/>
              </a:lnSpc>
              <a:spcAft>
                <a:spcPts val="0"/>
              </a:spcAft>
              <a:defRPr/>
            </a:pPr>
            <a:r>
              <a:rPr lang="bs-Latn-BA" altLang="zh-CN" sz="26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1500</a:t>
            </a:r>
            <a:r>
              <a:rPr lang="bs-Latn-BA" altLang="zh-CN" sz="2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bs-Latn-BA" altLang="zh-CN" sz="2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respondents </a:t>
            </a:r>
            <a:r>
              <a:rPr lang="bs-Latn-BA" altLang="zh-CN" sz="2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;</a:t>
            </a:r>
          </a:p>
          <a:p>
            <a:pPr marL="719138" lvl="1" indent="-185738" eaLnBrk="1" fontAlgn="auto" hangingPunct="1">
              <a:lnSpc>
                <a:spcPct val="80000"/>
              </a:lnSpc>
              <a:spcAft>
                <a:spcPts val="0"/>
              </a:spcAft>
              <a:defRPr/>
            </a:pPr>
            <a:r>
              <a:rPr lang="bs-Latn-BA" altLang="zh-CN" sz="26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805 </a:t>
            </a:r>
            <a:r>
              <a:rPr lang="bs-Latn-BA" altLang="zh-CN" sz="2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Bosniaks, </a:t>
            </a:r>
            <a:r>
              <a:rPr lang="bs-Latn-BA" altLang="zh-CN" sz="26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178 </a:t>
            </a:r>
            <a:r>
              <a:rPr lang="bs-Latn-BA" altLang="zh-CN" sz="2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Croats and </a:t>
            </a:r>
            <a:r>
              <a:rPr lang="bs-Latn-BA" altLang="zh-CN" sz="26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462</a:t>
            </a:r>
            <a:r>
              <a:rPr lang="bs-Latn-BA" altLang="zh-CN" sz="2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Serbs; </a:t>
            </a:r>
            <a:endParaRPr lang="bs-Latn-BA" altLang="zh-CN" sz="2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719138" lvl="1" indent="-185738" eaLnBrk="1" fontAlgn="auto" hangingPunct="1">
              <a:lnSpc>
                <a:spcPct val="80000"/>
              </a:lnSpc>
              <a:spcAft>
                <a:spcPts val="0"/>
              </a:spcAft>
              <a:defRPr/>
            </a:pPr>
            <a:r>
              <a:rPr lang="bs-Latn-BA" altLang="zh-CN" sz="26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840 </a:t>
            </a:r>
            <a:r>
              <a:rPr lang="bs-Latn-BA" altLang="zh-CN" sz="2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of the respondents live in rural, </a:t>
            </a:r>
            <a:r>
              <a:rPr lang="bs-Latn-BA" altLang="zh-CN" sz="26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660</a:t>
            </a:r>
            <a:r>
              <a:rPr lang="bs-Latn-BA" altLang="zh-CN" sz="2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in urban areas</a:t>
            </a:r>
            <a:r>
              <a:rPr lang="bs-Latn-BA" altLang="zh-CN" sz="2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en-US" altLang="zh-CN" sz="2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719138" lvl="1" indent="-185738" eaLnBrk="1" fontAlgn="auto" hangingPunct="1">
              <a:lnSpc>
                <a:spcPct val="80000"/>
              </a:lnSpc>
              <a:spcAft>
                <a:spcPts val="0"/>
              </a:spcAft>
              <a:buFont typeface="Courier New" pitchFamily="49" charset="0"/>
              <a:buChar char="o"/>
              <a:defRPr/>
            </a:pPr>
            <a:endParaRPr lang="bs-Latn-BA" altLang="zh-CN" b="1" dirty="0"/>
          </a:p>
          <a:p>
            <a:pPr marL="514350" indent="-514350" eaLnBrk="1" fontAlgn="auto" hangingPunct="1">
              <a:lnSpc>
                <a:spcPct val="80000"/>
              </a:lnSpc>
              <a:spcAft>
                <a:spcPts val="0"/>
              </a:spcAft>
              <a:buFont typeface="+mj-lt"/>
              <a:buAutoNum type="arabicPeriod"/>
              <a:defRPr/>
            </a:pPr>
            <a:r>
              <a:rPr lang="bs-Latn-BA" altLang="zh-CN" sz="31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Desk review</a:t>
            </a:r>
            <a:endParaRPr lang="en-US" altLang="zh-CN" sz="3100" b="1" u="sng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 eaLnBrk="1" fontAlgn="auto" hangingPunct="1">
              <a:lnSpc>
                <a:spcPct val="80000"/>
              </a:lnSpc>
              <a:spcAft>
                <a:spcPts val="0"/>
              </a:spcAft>
              <a:buFont typeface="+mj-lt"/>
              <a:buAutoNum type="arabicPeriod"/>
              <a:defRPr/>
            </a:pPr>
            <a:endParaRPr lang="en-US" altLang="zh-CN" sz="2800" b="1" u="sng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 eaLnBrk="1" fontAlgn="auto" hangingPunct="1">
              <a:lnSpc>
                <a:spcPct val="80000"/>
              </a:lnSpc>
              <a:spcAft>
                <a:spcPts val="0"/>
              </a:spcAft>
              <a:buFont typeface="+mj-lt"/>
              <a:buAutoNum type="arabicPeriod"/>
              <a:defRPr/>
            </a:pPr>
            <a:r>
              <a:rPr lang="bs-Latn-BA" sz="31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Interviews and consultations</a:t>
            </a:r>
            <a:endParaRPr lang="en-US" sz="3100" b="1" u="sng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33400" lvl="1" indent="0" eaLnBrk="1" fontAlgn="auto" hangingPunct="1">
              <a:lnSpc>
                <a:spcPct val="80000"/>
              </a:lnSpc>
              <a:spcAft>
                <a:spcPts val="0"/>
              </a:spcAft>
              <a:defRPr/>
            </a:pPr>
            <a:r>
              <a:rPr lang="en-US" sz="2400" dirty="0" smtClean="0"/>
              <a:t>Interviews with key stakeholders</a:t>
            </a:r>
          </a:p>
          <a:p>
            <a:pPr marL="533400" lvl="1" indent="0" eaLnBrk="1" fontAlgn="auto" hangingPunct="1">
              <a:lnSpc>
                <a:spcPct val="80000"/>
              </a:lnSpc>
              <a:spcAft>
                <a:spcPts val="0"/>
              </a:spcAft>
              <a:defRPr/>
            </a:pPr>
            <a:r>
              <a:rPr lang="bs-Latn-BA" sz="2400" dirty="0" smtClean="0"/>
              <a:t>Focus groups, May 24 – June 4. 2013 :</a:t>
            </a:r>
            <a:endParaRPr lang="hr-HR" sz="2400" dirty="0" smtClean="0"/>
          </a:p>
          <a:p>
            <a:pPr lvl="2"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hr-HR" sz="2000" dirty="0" smtClean="0"/>
              <a:t>Y</a:t>
            </a:r>
            <a:r>
              <a:rPr lang="en-US" sz="2000" dirty="0" err="1" smtClean="0"/>
              <a:t>outh</a:t>
            </a:r>
            <a:r>
              <a:rPr lang="en-US" sz="2000" dirty="0" smtClean="0"/>
              <a:t>, working class, demobilized soldiers and women</a:t>
            </a:r>
            <a:r>
              <a:rPr lang="bs-Latn-BA" sz="2000" dirty="0" smtClean="0"/>
              <a:t>; </a:t>
            </a:r>
          </a:p>
          <a:p>
            <a:pPr lvl="2"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000" dirty="0" smtClean="0"/>
              <a:t>Over </a:t>
            </a:r>
            <a:r>
              <a:rPr lang="bs-Latn-BA" sz="2000" dirty="0" smtClean="0"/>
              <a:t>50 participants </a:t>
            </a:r>
            <a:r>
              <a:rPr lang="en-US" sz="2000" dirty="0" smtClean="0"/>
              <a:t>in total </a:t>
            </a:r>
            <a:r>
              <a:rPr lang="bs-Latn-BA" sz="2000" dirty="0" smtClean="0"/>
              <a:t>from across BiH; </a:t>
            </a:r>
          </a:p>
          <a:p>
            <a:pPr lvl="2"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bs-Latn-BA" sz="2000" dirty="0" smtClean="0"/>
              <a:t>Facilitated and assisted by several local</a:t>
            </a:r>
            <a:r>
              <a:rPr lang="en-US" sz="2000" dirty="0" smtClean="0"/>
              <a:t> experts</a:t>
            </a:r>
            <a:r>
              <a:rPr lang="bs-Latn-BA" sz="2000" dirty="0" smtClean="0"/>
              <a:t>.</a:t>
            </a:r>
          </a:p>
          <a:p>
            <a:pPr marL="0" indent="0"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endParaRPr lang="bs-Latn-BA" sz="2800" dirty="0" smtClean="0"/>
          </a:p>
          <a:p>
            <a:pPr marL="0" indent="0"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endParaRPr lang="bs-Latn-BA" sz="3100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C4E102C-DF7F-4FA0-B704-B79157193D00}" type="slidenum">
              <a:rPr lang="bs-Latn-BA"/>
              <a:pPr>
                <a:defRPr/>
              </a:pPr>
              <a:t>3</a:t>
            </a:fld>
            <a:endParaRPr lang="bs-Latn-B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4"/>
          <p:cNvSpPr>
            <a:spLocks noGrp="1" noChangeArrowheads="1"/>
          </p:cNvSpPr>
          <p:nvPr>
            <p:ph type="title"/>
          </p:nvPr>
        </p:nvSpPr>
        <p:spPr>
          <a:xfrm>
            <a:off x="755650" y="333375"/>
            <a:ext cx="7831138" cy="1431925"/>
          </a:xfrm>
        </p:spPr>
        <p:txBody>
          <a:bodyPr/>
          <a:lstStyle/>
          <a:p>
            <a:pPr algn="l" eaLnBrk="1" hangingPunct="1"/>
            <a:r>
              <a:rPr lang="bs-Latn-BA" smtClean="0"/>
              <a:t>2. </a:t>
            </a:r>
            <a:r>
              <a:rPr lang="en-US" smtClean="0"/>
              <a:t>S</a:t>
            </a:r>
            <a:r>
              <a:rPr lang="bs-Latn-BA" smtClean="0"/>
              <a:t>tate of mind</a:t>
            </a:r>
          </a:p>
        </p:txBody>
      </p:sp>
      <p:sp>
        <p:nvSpPr>
          <p:cNvPr id="48133" name="Rectangle 5"/>
          <p:cNvSpPr>
            <a:spLocks noGrp="1" noChangeArrowheads="1"/>
          </p:cNvSpPr>
          <p:nvPr>
            <p:ph idx="1"/>
          </p:nvPr>
        </p:nvSpPr>
        <p:spPr>
          <a:xfrm>
            <a:off x="611188" y="1412875"/>
            <a:ext cx="8208962" cy="4691063"/>
          </a:xfrm>
        </p:spPr>
        <p:txBody>
          <a:bodyPr rtlCol="0">
            <a:normAutofit/>
          </a:bodyPr>
          <a:lstStyle/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bs-Latn-BA" sz="24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50.2%</a:t>
            </a:r>
            <a:r>
              <a:rPr lang="en-US" sz="24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hr-HR" sz="2400" b="1" dirty="0" smtClean="0"/>
              <a:t>of the respondents</a:t>
            </a:r>
            <a:r>
              <a:rPr lang="en-US" sz="2400" b="1" dirty="0" smtClean="0"/>
              <a:t> describe their state of mind over </a:t>
            </a:r>
            <a:r>
              <a:rPr lang="hr-HR" sz="2400" b="1" dirty="0" smtClean="0"/>
              <a:t>the past year </a:t>
            </a:r>
            <a:r>
              <a:rPr lang="en-US" sz="2400" b="1" dirty="0" smtClean="0"/>
              <a:t>in negative terms</a:t>
            </a:r>
            <a:r>
              <a:rPr lang="hr-HR" sz="2400" b="1" dirty="0" smtClean="0"/>
              <a:t> (lethargic);</a:t>
            </a:r>
            <a:r>
              <a:rPr lang="en-US" sz="2400" b="1" dirty="0" smtClean="0"/>
              <a:t> </a:t>
            </a:r>
            <a:endParaRPr lang="bs-Latn-BA" sz="2400" b="1" dirty="0" smtClean="0"/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4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12%</a:t>
            </a:r>
            <a:r>
              <a:rPr lang="en-US" sz="2400" b="1" dirty="0" smtClean="0"/>
              <a:t> satisfied, optimistic or content</a:t>
            </a:r>
            <a:r>
              <a:rPr lang="hr-HR" sz="2400" b="1" dirty="0" smtClean="0"/>
              <a:t>;</a:t>
            </a:r>
            <a:r>
              <a:rPr lang="en-US" sz="2400" b="1" dirty="0" smtClean="0"/>
              <a:t> 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endParaRPr lang="bs-Latn-BA" sz="2400" b="1" dirty="0" smtClean="0"/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bs-Latn-BA" sz="24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52.2%</a:t>
            </a:r>
            <a:r>
              <a:rPr lang="bs-Latn-BA" sz="2400" b="1" dirty="0" smtClean="0"/>
              <a:t> feel their life is the same;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bs-Latn-BA" sz="24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39.6% </a:t>
            </a:r>
            <a:r>
              <a:rPr lang="bs-Latn-BA" sz="2400" b="1" dirty="0" smtClean="0"/>
              <a:t>worse than a year ago; </a:t>
            </a:r>
            <a:endParaRPr lang="en-US" sz="2400" b="1" dirty="0" smtClean="0"/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endParaRPr lang="bs-Latn-BA" sz="2400" b="1" dirty="0" smtClean="0"/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bs-Latn-BA" sz="24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49.3% </a:t>
            </a:r>
            <a:r>
              <a:rPr lang="bs-Latn-BA" sz="2400" b="1" dirty="0" smtClean="0"/>
              <a:t>expect it to be the same by the next year;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bs-Latn-BA" sz="24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33.1% </a:t>
            </a:r>
            <a:r>
              <a:rPr lang="bs-Latn-BA" sz="2400" b="1" dirty="0" smtClean="0"/>
              <a:t>worse by the next year.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endParaRPr lang="bs-Latn-BA" sz="2800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94030F0-2536-43E0-B7EA-5F8FA1F4C634}" type="slidenum">
              <a:rPr lang="bs-Latn-BA"/>
              <a:pPr>
                <a:defRPr/>
              </a:pPr>
              <a:t>4</a:t>
            </a:fld>
            <a:endParaRPr lang="bs-Latn-B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260350"/>
            <a:ext cx="8362950" cy="1157288"/>
          </a:xfrm>
        </p:spPr>
        <p:txBody>
          <a:bodyPr/>
          <a:lstStyle/>
          <a:p>
            <a:pPr algn="l" eaLnBrk="1" hangingPunct="1"/>
            <a:r>
              <a:rPr lang="en-US" b="1" smtClean="0"/>
              <a:t>State of Mind </a:t>
            </a:r>
            <a:endParaRPr lang="bs-Latn-BA" sz="2000" i="1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E7E21A9-CF5C-410D-87D5-C835348BF54C}" type="slidenum">
              <a:rPr lang="bs-Latn-BA"/>
              <a:pPr>
                <a:defRPr/>
              </a:pPr>
              <a:t>5</a:t>
            </a:fld>
            <a:endParaRPr lang="bs-Latn-BA"/>
          </a:p>
        </p:txBody>
      </p:sp>
      <p:pic>
        <p:nvPicPr>
          <p:cNvPr id="19459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250825" y="1557338"/>
            <a:ext cx="13233400" cy="441325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>
              <a:defRPr/>
            </a:pPr>
            <a:r>
              <a:rPr lang="bs-Latn-B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3. 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Perception of Problems</a:t>
            </a:r>
            <a:endParaRPr lang="bs-Latn-BA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6627" name="Rectangle 3"/>
          <p:cNvSpPr>
            <a:spLocks noGrp="1" noChangeArrowheads="1"/>
          </p:cNvSpPr>
          <p:nvPr>
            <p:ph idx="1"/>
          </p:nvPr>
        </p:nvSpPr>
        <p:spPr>
          <a:xfrm>
            <a:off x="827088" y="1700213"/>
            <a:ext cx="7850187" cy="4537075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hr-HR" sz="28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72.4%</a:t>
            </a:r>
            <a:r>
              <a:rPr lang="hr-HR" sz="2800" b="1" dirty="0" smtClean="0"/>
              <a:t> of respondents see </a:t>
            </a:r>
            <a:r>
              <a:rPr lang="hr-HR" sz="28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</a:t>
            </a:r>
            <a:r>
              <a:rPr lang="en-US" sz="2800" b="1" u="sng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orruption</a:t>
            </a:r>
            <a:r>
              <a:rPr lang="en-US" sz="2800" b="1" dirty="0" smtClean="0"/>
              <a:t> as the main problem across the country</a:t>
            </a:r>
            <a:r>
              <a:rPr lang="hr-HR" sz="2800" b="1" dirty="0" smtClean="0"/>
              <a:t>;</a:t>
            </a:r>
            <a:endParaRPr lang="en-US" sz="2800" b="1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hr-HR" sz="2800" b="1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hr-HR" sz="28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59% </a:t>
            </a:r>
            <a:r>
              <a:rPr lang="hr-HR" sz="2800" b="1" dirty="0" smtClean="0"/>
              <a:t>see </a:t>
            </a:r>
            <a:r>
              <a:rPr lang="hr-HR" sz="28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economy</a:t>
            </a:r>
            <a:r>
              <a:rPr lang="hr-HR" sz="2800" b="1" dirty="0" smtClean="0"/>
              <a:t> as the main problem;</a:t>
            </a:r>
            <a:endParaRPr lang="en-US" sz="2800" b="1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hr-HR" sz="2800" b="1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hr-HR" sz="28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50.5%</a:t>
            </a:r>
            <a:r>
              <a:rPr lang="hr-HR" sz="2800" b="1" dirty="0" smtClean="0"/>
              <a:t> see </a:t>
            </a:r>
            <a:r>
              <a:rPr lang="en-US" sz="28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politics</a:t>
            </a:r>
            <a:r>
              <a:rPr lang="hr-HR" sz="2800" b="1" dirty="0" smtClean="0"/>
              <a:t> as the main problem;</a:t>
            </a:r>
            <a:endParaRPr lang="en-US" sz="2800" b="1" dirty="0" smtClean="0"/>
          </a:p>
          <a:p>
            <a:pPr marL="536575" indent="-536575" eaLnBrk="1" fontAlgn="auto" hangingPunct="1">
              <a:spcAft>
                <a:spcPts val="0"/>
              </a:spcAft>
              <a:buFont typeface="Wingdings" pitchFamily="2" charset="2"/>
              <a:buChar char="§"/>
              <a:defRPr/>
            </a:pPr>
            <a:endParaRPr lang="en-US" sz="2400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CCDE3D-5F42-48ED-AC50-1C56A2E6B57A}" type="slidenum">
              <a:rPr lang="bs-Latn-BA"/>
              <a:pPr>
                <a:defRPr/>
              </a:pPr>
              <a:t>6</a:t>
            </a:fld>
            <a:endParaRPr lang="bs-Latn-B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6"/>
          <p:cNvSpPr>
            <a:spLocks noGrp="1" noChangeArrowheads="1"/>
          </p:cNvSpPr>
          <p:nvPr>
            <p:ph type="title"/>
          </p:nvPr>
        </p:nvSpPr>
        <p:spPr>
          <a:xfrm>
            <a:off x="684213" y="188913"/>
            <a:ext cx="8013700" cy="1143000"/>
          </a:xfrm>
        </p:spPr>
        <p:txBody>
          <a:bodyPr/>
          <a:lstStyle/>
          <a:p>
            <a:pPr marL="742950" indent="-742950" algn="l" eaLnBrk="1" hangingPunct="1"/>
            <a:r>
              <a:rPr lang="en-US" b="1" smtClean="0"/>
              <a:t>4.	</a:t>
            </a:r>
            <a:r>
              <a:rPr lang="bs-Latn-BA" b="1" smtClean="0"/>
              <a:t>Institutions and governance</a:t>
            </a:r>
            <a:r>
              <a:rPr lang="en-US" b="1" smtClean="0"/>
              <a:t> - Trust</a:t>
            </a:r>
            <a:endParaRPr lang="bs-Latn-BA" b="1" smtClean="0"/>
          </a:p>
        </p:txBody>
      </p:sp>
      <p:sp>
        <p:nvSpPr>
          <p:cNvPr id="40963" name="Rectangle 3"/>
          <p:cNvSpPr>
            <a:spLocks noGrp="1" noChangeArrowheads="1"/>
          </p:cNvSpPr>
          <p:nvPr>
            <p:ph idx="1"/>
          </p:nvPr>
        </p:nvSpPr>
        <p:spPr>
          <a:xfrm>
            <a:off x="684213" y="1484313"/>
            <a:ext cx="7543800" cy="4251325"/>
          </a:xfrm>
        </p:spPr>
        <p:txBody>
          <a:bodyPr rtlCol="0">
            <a:normAutofit fontScale="775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bs-Latn-BA" sz="2800" b="1" u="sng" dirty="0" smtClean="0"/>
              <a:t>51.8%</a:t>
            </a:r>
            <a:r>
              <a:rPr lang="bs-Latn-BA" sz="2800" b="1" dirty="0" smtClean="0"/>
              <a:t> have confidence in the </a:t>
            </a:r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police</a:t>
            </a:r>
            <a:r>
              <a:rPr lang="hr-HR" sz="2800" b="1" dirty="0" smtClean="0"/>
              <a:t>;</a:t>
            </a:r>
            <a:r>
              <a:rPr lang="bs-Latn-BA" sz="2800" b="1" dirty="0" smtClean="0"/>
              <a:t> </a:t>
            </a:r>
            <a:endParaRPr lang="en-US" sz="2800" b="1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bs-Latn-BA" sz="2800" b="1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bs-Latn-BA" sz="2800" b="1" u="sng" dirty="0" smtClean="0"/>
              <a:t>42.7%</a:t>
            </a:r>
            <a:r>
              <a:rPr lang="bs-Latn-BA" sz="2800" b="1" dirty="0" smtClean="0"/>
              <a:t> in </a:t>
            </a:r>
            <a:r>
              <a:rPr lang="bs-Latn-BA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religious leaders</a:t>
            </a:r>
            <a:r>
              <a:rPr lang="bs-Latn-BA" sz="2800" b="1" dirty="0" smtClean="0"/>
              <a:t>;</a:t>
            </a:r>
            <a:endParaRPr lang="en-US" sz="2800" b="1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bs-Latn-BA" sz="2800" b="1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hr-HR" sz="28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28.6% </a:t>
            </a:r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trust </a:t>
            </a:r>
            <a:r>
              <a:rPr lang="en-US" sz="2800" b="1" dirty="0" smtClean="0"/>
              <a:t>international community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2800" b="1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hr-HR" sz="2800" b="1" u="sng" dirty="0" smtClean="0"/>
              <a:t>24.4 %</a:t>
            </a:r>
            <a:r>
              <a:rPr lang="hr-HR" sz="2800" b="1" dirty="0" smtClean="0"/>
              <a:t> and </a:t>
            </a:r>
            <a:r>
              <a:rPr lang="hr-HR" sz="2800" b="1" u="sng" dirty="0" smtClean="0"/>
              <a:t>16.6 %</a:t>
            </a:r>
            <a:r>
              <a:rPr lang="hr-HR" sz="2800" b="1" dirty="0" smtClean="0"/>
              <a:t> </a:t>
            </a:r>
            <a:r>
              <a:rPr lang="en-US" sz="2800" b="1" dirty="0" smtClean="0"/>
              <a:t>trust </a:t>
            </a:r>
            <a:r>
              <a:rPr lang="hr-HR" sz="2800" b="1" dirty="0" smtClean="0"/>
              <a:t>entity and cantonal </a:t>
            </a:r>
            <a:r>
              <a:rPr lang="en-US" sz="2800" b="1" dirty="0" smtClean="0"/>
              <a:t>governments</a:t>
            </a:r>
            <a:r>
              <a:rPr lang="hr-HR" sz="2800" b="1" dirty="0" smtClean="0"/>
              <a:t>,</a:t>
            </a:r>
            <a:r>
              <a:rPr lang="en-US" sz="2800" b="1" dirty="0" smtClean="0"/>
              <a:t> and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hr-HR" sz="2800" b="1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hr-HR" sz="2800" b="1" u="sng" dirty="0" smtClean="0"/>
              <a:t>11.4 %</a:t>
            </a:r>
            <a:r>
              <a:rPr lang="hr-HR" sz="2800" b="1" dirty="0" smtClean="0"/>
              <a:t> trust the p</a:t>
            </a:r>
            <a:r>
              <a:rPr lang="en-US" sz="2800" b="1" dirty="0" err="1" smtClean="0"/>
              <a:t>oliticians</a:t>
            </a:r>
            <a:r>
              <a:rPr lang="en-US" sz="2800" b="1" dirty="0" smtClean="0"/>
              <a:t>,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hr-HR" sz="2800" b="1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800" b="1" dirty="0" smtClean="0"/>
              <a:t>Only </a:t>
            </a:r>
            <a:r>
              <a:rPr lang="en-US" sz="28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one in 10 citizens </a:t>
            </a:r>
            <a:r>
              <a:rPr lang="en-US" sz="2800" b="1" dirty="0" smtClean="0"/>
              <a:t>trust local politicians.</a:t>
            </a:r>
            <a:endParaRPr lang="bs-Latn-BA" sz="2800" b="1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2800" b="1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bs-Latn-BA" sz="31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363538" indent="-363538" eaLnBrk="1" fontAlgn="auto" hangingPunct="1">
              <a:spcAft>
                <a:spcPts val="0"/>
              </a:spcAft>
              <a:buFont typeface="Wingdings" pitchFamily="2" charset="2"/>
              <a:buChar char="§"/>
              <a:defRPr/>
            </a:pPr>
            <a:endParaRPr lang="en-US" sz="3100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29072F8-73E8-4D30-83D3-BB2D022AF3DA}" type="slidenum">
              <a:rPr lang="bs-Latn-BA"/>
              <a:pPr>
                <a:defRPr/>
              </a:pPr>
              <a:t>7</a:t>
            </a:fld>
            <a:endParaRPr lang="bs-Latn-B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755650" y="188913"/>
            <a:ext cx="7942263" cy="1143000"/>
          </a:xfrm>
        </p:spPr>
        <p:txBody>
          <a:bodyPr/>
          <a:lstStyle/>
          <a:p>
            <a:pPr algn="l" eaLnBrk="1" hangingPunct="1">
              <a:defRPr/>
            </a:pPr>
            <a:r>
              <a:rPr lang="bs-Latn-BA" sz="3600" b="1" dirty="0" smtClean="0"/>
              <a:t>Institutions and governance: </a:t>
            </a:r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Levels of trust</a:t>
            </a:r>
            <a:r>
              <a:rPr lang="hr-H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bs-Latn-BA" sz="1800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125A4A6-C624-44A5-A3E6-E70624E2A4D5}" type="slidenum">
              <a:rPr lang="bs-Latn-BA"/>
              <a:pPr>
                <a:defRPr/>
              </a:pPr>
              <a:t>8</a:t>
            </a:fld>
            <a:endParaRPr lang="bs-Latn-BA"/>
          </a:p>
        </p:txBody>
      </p:sp>
      <p:pic>
        <p:nvPicPr>
          <p:cNvPr id="22531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468313" y="1773238"/>
            <a:ext cx="10728325" cy="4643437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Title 1"/>
          <p:cNvSpPr>
            <a:spLocks noGrp="1"/>
          </p:cNvSpPr>
          <p:nvPr>
            <p:ph type="title"/>
          </p:nvPr>
        </p:nvSpPr>
        <p:spPr>
          <a:xfrm>
            <a:off x="539750" y="333375"/>
            <a:ext cx="8229600" cy="1065213"/>
          </a:xfrm>
        </p:spPr>
        <p:txBody>
          <a:bodyPr/>
          <a:lstStyle/>
          <a:p>
            <a:r>
              <a:rPr lang="hr-HR" sz="3600" b="1" smtClean="0"/>
              <a:t>5. International Community engagement</a:t>
            </a:r>
            <a:endParaRPr lang="en-US" sz="3600" b="1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550"/>
          </a:xfrm>
        </p:spPr>
        <p:txBody>
          <a:bodyPr/>
          <a:lstStyle/>
          <a:p>
            <a:pPr>
              <a:defRPr/>
            </a:pPr>
            <a:r>
              <a:rPr lang="hr-H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Active engagement: </a:t>
            </a:r>
          </a:p>
          <a:p>
            <a:pPr marL="0" indent="0">
              <a:buFont typeface="Arial" charset="0"/>
              <a:buNone/>
              <a:defRPr/>
            </a:pPr>
            <a:r>
              <a:rPr lang="hr-HR" dirty="0"/>
              <a:t>	</a:t>
            </a:r>
            <a:r>
              <a:rPr lang="hr-HR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69.6%</a:t>
            </a:r>
            <a:r>
              <a:rPr lang="hr-HR" dirty="0" smtClean="0"/>
              <a:t> (FB&amp;H)		</a:t>
            </a:r>
            <a:r>
              <a:rPr lang="hr-HR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71.5%</a:t>
            </a:r>
            <a:r>
              <a:rPr lang="hr-HR" dirty="0" smtClean="0"/>
              <a:t> (Bosniak)	</a:t>
            </a:r>
          </a:p>
          <a:p>
            <a:pPr marL="0" indent="0">
              <a:buFont typeface="Arial" charset="0"/>
              <a:buNone/>
              <a:defRPr/>
            </a:pPr>
            <a:r>
              <a:rPr lang="hr-HR" dirty="0"/>
              <a:t>	</a:t>
            </a:r>
            <a:r>
              <a:rPr lang="hr-HR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25.3%</a:t>
            </a:r>
            <a:r>
              <a:rPr lang="hr-HR" dirty="0" smtClean="0"/>
              <a:t> (RS)                     </a:t>
            </a:r>
            <a:r>
              <a:rPr lang="hr-HR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18.2%</a:t>
            </a:r>
            <a:r>
              <a:rPr lang="hr-HR" dirty="0" smtClean="0"/>
              <a:t> (Serb)                </a:t>
            </a:r>
          </a:p>
          <a:p>
            <a:pPr marL="0" indent="0">
              <a:buFont typeface="Arial" charset="0"/>
              <a:buNone/>
              <a:defRPr/>
            </a:pPr>
            <a:r>
              <a:rPr lang="hr-HR" dirty="0"/>
              <a:t>	</a:t>
            </a:r>
            <a:r>
              <a:rPr lang="hr-HR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57.4%</a:t>
            </a:r>
            <a:r>
              <a:rPr lang="hr-HR" dirty="0" smtClean="0"/>
              <a:t> (BD)			</a:t>
            </a:r>
            <a:r>
              <a:rPr lang="hr-HR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61.3%</a:t>
            </a:r>
            <a:r>
              <a:rPr lang="hr-HR" dirty="0" smtClean="0"/>
              <a:t> (Croat)</a:t>
            </a:r>
          </a:p>
          <a:p>
            <a:pPr>
              <a:defRPr/>
            </a:pPr>
            <a:r>
              <a:rPr lang="hr-H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 engagement:</a:t>
            </a:r>
          </a:p>
          <a:p>
            <a:pPr marL="457200" lvl="1" indent="0">
              <a:buFont typeface="Arial" charset="0"/>
              <a:buNone/>
              <a:defRPr/>
            </a:pPr>
            <a:r>
              <a:rPr lang="hr-HR" dirty="0"/>
              <a:t>	</a:t>
            </a:r>
            <a:r>
              <a:rPr lang="hr-HR" sz="32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9.6%</a:t>
            </a:r>
            <a:r>
              <a:rPr lang="hr-HR" sz="3200" dirty="0" smtClean="0"/>
              <a:t> (FB&amp;H)                  </a:t>
            </a:r>
            <a:r>
              <a:rPr lang="hr-HR" sz="32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11.2%(</a:t>
            </a:r>
            <a:r>
              <a:rPr lang="hr-HR" sz="3200" dirty="0" smtClean="0"/>
              <a:t>Bosniak)</a:t>
            </a:r>
          </a:p>
          <a:p>
            <a:pPr marL="457200" lvl="1" indent="0">
              <a:buFont typeface="Arial" charset="0"/>
              <a:buNone/>
              <a:defRPr/>
            </a:pPr>
            <a:r>
              <a:rPr lang="hr-HR" sz="3200" dirty="0"/>
              <a:t>	</a:t>
            </a:r>
            <a:r>
              <a:rPr lang="hr-HR" sz="32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48.8%</a:t>
            </a:r>
            <a:r>
              <a:rPr lang="hr-HR" sz="3200" dirty="0" smtClean="0"/>
              <a:t> (RS)                      </a:t>
            </a:r>
            <a:r>
              <a:rPr lang="hr-HR" sz="32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52.4%(</a:t>
            </a:r>
            <a:r>
              <a:rPr lang="hr-HR" sz="3200" dirty="0" smtClean="0"/>
              <a:t>Serb)	</a:t>
            </a:r>
          </a:p>
          <a:p>
            <a:pPr marL="457200" lvl="1" indent="0">
              <a:buFont typeface="Arial" charset="0"/>
              <a:buNone/>
              <a:defRPr/>
            </a:pPr>
            <a:r>
              <a:rPr lang="hr-HR" sz="3200" dirty="0"/>
              <a:t>	</a:t>
            </a:r>
            <a:r>
              <a:rPr lang="hr-HR" sz="32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11.7% </a:t>
            </a:r>
            <a:r>
              <a:rPr lang="hr-HR" sz="3200" dirty="0" smtClean="0"/>
              <a:t>(BD)                     </a:t>
            </a:r>
            <a:r>
              <a:rPr lang="hr-HR" sz="32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11.4%</a:t>
            </a:r>
            <a:r>
              <a:rPr lang="hr-HR" sz="3200" dirty="0" smtClean="0"/>
              <a:t>(Croat)</a:t>
            </a:r>
          </a:p>
          <a:p>
            <a:pPr lvl="1">
              <a:defRPr/>
            </a:pPr>
            <a:endParaRPr lang="hr-HR" b="1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F331605-88E0-4E1F-9D39-53F84A0AC0A1}" type="slidenum">
              <a:rPr lang="bs-Latn-BA" smtClean="0"/>
              <a:pPr>
                <a:defRPr/>
              </a:pPr>
              <a:t>9</a:t>
            </a:fld>
            <a:endParaRPr lang="bs-Latn-B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1671</TotalTime>
  <Words>705</Words>
  <Application>Microsoft Office PowerPoint</Application>
  <PresentationFormat>On-screen Show (4:3)</PresentationFormat>
  <Paragraphs>185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Design Template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5" baseType="lpstr">
      <vt:lpstr>Tahoma</vt:lpstr>
      <vt:lpstr>Arial</vt:lpstr>
      <vt:lpstr>Calibri</vt:lpstr>
      <vt:lpstr>宋体</vt:lpstr>
      <vt:lpstr>Courier New</vt:lpstr>
      <vt:lpstr>Wingdings</vt:lpstr>
      <vt:lpstr>Office Theme</vt:lpstr>
      <vt:lpstr>Bosnia and Herzegovina Conflict Analysis</vt:lpstr>
      <vt:lpstr>Overview</vt:lpstr>
      <vt:lpstr>Methodology</vt:lpstr>
      <vt:lpstr>2. State of mind</vt:lpstr>
      <vt:lpstr>State of Mind </vt:lpstr>
      <vt:lpstr>3. Perception of Problems</vt:lpstr>
      <vt:lpstr>4. Institutions and governance - Trust</vt:lpstr>
      <vt:lpstr>Institutions and governance: Levels of trust </vt:lpstr>
      <vt:lpstr>5. International Community engagement</vt:lpstr>
      <vt:lpstr>6. Agents of change</vt:lpstr>
      <vt:lpstr>7.  Citizen participation</vt:lpstr>
      <vt:lpstr>Slide 12</vt:lpstr>
      <vt:lpstr>9. Views of the past and reconcilliation</vt:lpstr>
      <vt:lpstr>10. Vision of B&amp;H</vt:lpstr>
      <vt:lpstr>11. Security: likelyhood of violence</vt:lpstr>
      <vt:lpstr>Security: likelyhood of violence If integrity of BiH was threatened…</vt:lpstr>
      <vt:lpstr>12. Focus groups: main issues</vt:lpstr>
      <vt:lpstr>13. Conclusions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Bosnia and Herzegovina Conflict Analysis</dc:title>
  <dc:creator>slatal</dc:creator>
  <cp:lastModifiedBy>Mediacentar</cp:lastModifiedBy>
  <cp:revision>89</cp:revision>
  <cp:lastPrinted>2013-10-07T15:12:15Z</cp:lastPrinted>
  <dcterms:created xsi:type="dcterms:W3CDTF">2013-09-12T21:22:06Z</dcterms:created>
  <dcterms:modified xsi:type="dcterms:W3CDTF">2013-11-05T20:44:56Z</dcterms:modified>
</cp:coreProperties>
</file>